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1338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5093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58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3DEFFD-E157-AAC7-99FA-39800B8FFA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856" t="12042" r="12176" b="29168"/>
          <a:stretch/>
        </p:blipFill>
        <p:spPr>
          <a:xfrm>
            <a:off x="6976152" y="145247"/>
            <a:ext cx="7530377" cy="30730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16EEC8-99E7-8EFA-7138-32795BC121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10" r="83389" b="-2413"/>
          <a:stretch/>
        </p:blipFill>
        <p:spPr>
          <a:xfrm>
            <a:off x="231082" y="1134554"/>
            <a:ext cx="1989574" cy="571842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3772" y="3313332"/>
            <a:ext cx="12620759" cy="1602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Система оптимизации доставки с автоматической кластеризацией заказов</a:t>
            </a:r>
            <a:endParaRPr lang="en-US" sz="40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pic>
        <p:nvPicPr>
          <p:cNvPr id="1032" name="Picture 8" descr="Российские операционные системы | Российская ОС купить в Москве">
            <a:extLst>
              <a:ext uri="{FF2B5EF4-FFF2-40B4-BE49-F238E27FC236}">
                <a16:creationId xmlns:a16="http://schemas.microsoft.com/office/drawing/2014/main" id="{EF2E583A-0EC8-DBC9-1B6B-6985A70F9B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640" y="5011317"/>
            <a:ext cx="8194760" cy="307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r="14792"/>
          <a:stretch/>
        </p:blipFill>
        <p:spPr>
          <a:xfrm>
            <a:off x="-1" y="0"/>
            <a:ext cx="14630401" cy="3327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14800"/>
            <a:ext cx="41963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Идея проекта</a:t>
            </a:r>
            <a:endParaRPr lang="en-US" sz="445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5163741"/>
            <a:ext cx="4196358" cy="1723509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2599631" y="5398175"/>
            <a:ext cx="8132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Цель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8224" y="588859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Повысить эффективность работы курьеров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через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кластеризацию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163741"/>
            <a:ext cx="4196358" cy="1723509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32601" y="5398175"/>
            <a:ext cx="13812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Задача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451396" y="588859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Группировать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заказы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для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минимизации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времени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доставки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163741"/>
            <a:ext cx="4196358" cy="1723509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20769" y="5398175"/>
            <a:ext cx="14538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Функции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874568" y="588859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Система аккаунтов, интерактивная карта и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поддержка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xls-файлов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14630" y="1066323"/>
            <a:ext cx="5926241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ru-RU" sz="4150" b="1" dirty="0">
                <a:solidFill>
                  <a:srgbClr val="000000"/>
                </a:solidFill>
                <a:highlight>
                  <a:srgbClr val="C0C0C0"/>
                </a:highligh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Вид от лица логиста</a:t>
            </a:r>
          </a:p>
          <a:p>
            <a:pPr marL="0" indent="0" algn="l">
              <a:lnSpc>
                <a:spcPts val="5200"/>
              </a:lnSpc>
              <a:buNone/>
            </a:pPr>
            <a:endParaRPr lang="en-US" sz="4150" dirty="0">
              <a:highlight>
                <a:srgbClr val="C0C0C0"/>
              </a:highlight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318972" y="2322646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840168" y="2244192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Проекты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843939" y="2500689"/>
            <a:ext cx="6396533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Создание, удаление и управление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проектами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с</a:t>
            </a:r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заказами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и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курьерами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840169" y="3468846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Заказы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840169" y="3714601"/>
            <a:ext cx="6400303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Импорт из xls, редактирование,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распределение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и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поиск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заказов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840169" y="4497811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Карта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7840169" y="4755342"/>
            <a:ext cx="6489203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Отображение точек заказов и склада с цветовой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маркировкой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курьеров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43939" y="573308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Курьеры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7843939" y="6024971"/>
            <a:ext cx="5596932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Просмотр и фильтрация курьеров с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назначенными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заказами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A121364-82B4-4402-A7B1-9A9EDA2147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643" t="13794" r="28586" b="13442"/>
          <a:stretch/>
        </p:blipFill>
        <p:spPr>
          <a:xfrm>
            <a:off x="898754" y="1374775"/>
            <a:ext cx="5891480" cy="5480050"/>
          </a:xfrm>
          <a:prstGeom prst="rect">
            <a:avLst/>
          </a:prstGeom>
        </p:spPr>
      </p:pic>
      <p:sp>
        <p:nvSpPr>
          <p:cNvPr id="24" name="Shape 1">
            <a:extLst>
              <a:ext uri="{FF2B5EF4-FFF2-40B4-BE49-F238E27FC236}">
                <a16:creationId xmlns:a16="http://schemas.microsoft.com/office/drawing/2014/main" id="{B9C01179-9022-9147-D004-3F27BE75C209}"/>
              </a:ext>
            </a:extLst>
          </p:cNvPr>
          <p:cNvSpPr/>
          <p:nvPr/>
        </p:nvSpPr>
        <p:spPr>
          <a:xfrm>
            <a:off x="7311432" y="3593723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5" name="Shape 1">
            <a:extLst>
              <a:ext uri="{FF2B5EF4-FFF2-40B4-BE49-F238E27FC236}">
                <a16:creationId xmlns:a16="http://schemas.microsoft.com/office/drawing/2014/main" id="{A063C041-9E63-2806-643F-84A338D5F51E}"/>
              </a:ext>
            </a:extLst>
          </p:cNvPr>
          <p:cNvSpPr/>
          <p:nvPr/>
        </p:nvSpPr>
        <p:spPr>
          <a:xfrm>
            <a:off x="7260632" y="4628541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6" name="Shape 1">
            <a:extLst>
              <a:ext uri="{FF2B5EF4-FFF2-40B4-BE49-F238E27FC236}">
                <a16:creationId xmlns:a16="http://schemas.microsoft.com/office/drawing/2014/main" id="{DEC2F774-E16E-D9D3-9EEE-A28B320F830B}"/>
              </a:ext>
            </a:extLst>
          </p:cNvPr>
          <p:cNvSpPr/>
          <p:nvPr/>
        </p:nvSpPr>
        <p:spPr>
          <a:xfrm>
            <a:off x="7260632" y="5925256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239A85B-09C0-7643-F8C4-D613480659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936"/>
          <a:stretch/>
        </p:blipFill>
        <p:spPr>
          <a:xfrm>
            <a:off x="563610" y="6070600"/>
            <a:ext cx="6763694" cy="1455504"/>
          </a:xfrm>
          <a:custGeom>
            <a:avLst/>
            <a:gdLst>
              <a:gd name="connsiteX0" fmla="*/ 0 w 6763694"/>
              <a:gd name="connsiteY0" fmla="*/ 0 h 1455504"/>
              <a:gd name="connsiteX1" fmla="*/ 496004 w 6763694"/>
              <a:gd name="connsiteY1" fmla="*/ 0 h 1455504"/>
              <a:gd name="connsiteX2" fmla="*/ 1127282 w 6763694"/>
              <a:gd name="connsiteY2" fmla="*/ 0 h 1455504"/>
              <a:gd name="connsiteX3" fmla="*/ 1555650 w 6763694"/>
              <a:gd name="connsiteY3" fmla="*/ 0 h 1455504"/>
              <a:gd name="connsiteX4" fmla="*/ 2254565 w 6763694"/>
              <a:gd name="connsiteY4" fmla="*/ 0 h 1455504"/>
              <a:gd name="connsiteX5" fmla="*/ 2615295 w 6763694"/>
              <a:gd name="connsiteY5" fmla="*/ 0 h 1455504"/>
              <a:gd name="connsiteX6" fmla="*/ 3111299 w 6763694"/>
              <a:gd name="connsiteY6" fmla="*/ 0 h 1455504"/>
              <a:gd name="connsiteX7" fmla="*/ 3607303 w 6763694"/>
              <a:gd name="connsiteY7" fmla="*/ 0 h 1455504"/>
              <a:gd name="connsiteX8" fmla="*/ 4238582 w 6763694"/>
              <a:gd name="connsiteY8" fmla="*/ 0 h 1455504"/>
              <a:gd name="connsiteX9" fmla="*/ 4666949 w 6763694"/>
              <a:gd name="connsiteY9" fmla="*/ 0 h 1455504"/>
              <a:gd name="connsiteX10" fmla="*/ 5162953 w 6763694"/>
              <a:gd name="connsiteY10" fmla="*/ 0 h 1455504"/>
              <a:gd name="connsiteX11" fmla="*/ 5726594 w 6763694"/>
              <a:gd name="connsiteY11" fmla="*/ 0 h 1455504"/>
              <a:gd name="connsiteX12" fmla="*/ 6222598 w 6763694"/>
              <a:gd name="connsiteY12" fmla="*/ 0 h 1455504"/>
              <a:gd name="connsiteX13" fmla="*/ 6763694 w 6763694"/>
              <a:gd name="connsiteY13" fmla="*/ 0 h 1455504"/>
              <a:gd name="connsiteX14" fmla="*/ 6763694 w 6763694"/>
              <a:gd name="connsiteY14" fmla="*/ 441503 h 1455504"/>
              <a:gd name="connsiteX15" fmla="*/ 6763694 w 6763694"/>
              <a:gd name="connsiteY15" fmla="*/ 912116 h 1455504"/>
              <a:gd name="connsiteX16" fmla="*/ 6763694 w 6763694"/>
              <a:gd name="connsiteY16" fmla="*/ 1455504 h 1455504"/>
              <a:gd name="connsiteX17" fmla="*/ 6335327 w 6763694"/>
              <a:gd name="connsiteY17" fmla="*/ 1455504 h 1455504"/>
              <a:gd name="connsiteX18" fmla="*/ 5974596 w 6763694"/>
              <a:gd name="connsiteY18" fmla="*/ 1455504 h 1455504"/>
              <a:gd name="connsiteX19" fmla="*/ 5343318 w 6763694"/>
              <a:gd name="connsiteY19" fmla="*/ 1455504 h 1455504"/>
              <a:gd name="connsiteX20" fmla="*/ 4982588 w 6763694"/>
              <a:gd name="connsiteY20" fmla="*/ 1455504 h 1455504"/>
              <a:gd name="connsiteX21" fmla="*/ 4283673 w 6763694"/>
              <a:gd name="connsiteY21" fmla="*/ 1455504 h 1455504"/>
              <a:gd name="connsiteX22" fmla="*/ 3855306 w 6763694"/>
              <a:gd name="connsiteY22" fmla="*/ 1455504 h 1455504"/>
              <a:gd name="connsiteX23" fmla="*/ 3156391 w 6763694"/>
              <a:gd name="connsiteY23" fmla="*/ 1455504 h 1455504"/>
              <a:gd name="connsiteX24" fmla="*/ 2592749 w 6763694"/>
              <a:gd name="connsiteY24" fmla="*/ 1455504 h 1455504"/>
              <a:gd name="connsiteX25" fmla="*/ 2164382 w 6763694"/>
              <a:gd name="connsiteY25" fmla="*/ 1455504 h 1455504"/>
              <a:gd name="connsiteX26" fmla="*/ 1600741 w 6763694"/>
              <a:gd name="connsiteY26" fmla="*/ 1455504 h 1455504"/>
              <a:gd name="connsiteX27" fmla="*/ 1104737 w 6763694"/>
              <a:gd name="connsiteY27" fmla="*/ 1455504 h 1455504"/>
              <a:gd name="connsiteX28" fmla="*/ 676369 w 6763694"/>
              <a:gd name="connsiteY28" fmla="*/ 1455504 h 1455504"/>
              <a:gd name="connsiteX29" fmla="*/ 0 w 6763694"/>
              <a:gd name="connsiteY29" fmla="*/ 1455504 h 1455504"/>
              <a:gd name="connsiteX30" fmla="*/ 0 w 6763694"/>
              <a:gd name="connsiteY30" fmla="*/ 970336 h 1455504"/>
              <a:gd name="connsiteX31" fmla="*/ 0 w 6763694"/>
              <a:gd name="connsiteY31" fmla="*/ 528833 h 1455504"/>
              <a:gd name="connsiteX32" fmla="*/ 0 w 6763694"/>
              <a:gd name="connsiteY32" fmla="*/ 0 h 145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763694" h="1455504" fill="none" extrusionOk="0">
                <a:moveTo>
                  <a:pt x="0" y="0"/>
                </a:moveTo>
                <a:cubicBezTo>
                  <a:pt x="240360" y="-47827"/>
                  <a:pt x="250238" y="52116"/>
                  <a:pt x="496004" y="0"/>
                </a:cubicBezTo>
                <a:cubicBezTo>
                  <a:pt x="741770" y="-52116"/>
                  <a:pt x="993191" y="1801"/>
                  <a:pt x="1127282" y="0"/>
                </a:cubicBezTo>
                <a:cubicBezTo>
                  <a:pt x="1261373" y="-1801"/>
                  <a:pt x="1377228" y="33744"/>
                  <a:pt x="1555650" y="0"/>
                </a:cubicBezTo>
                <a:cubicBezTo>
                  <a:pt x="1734072" y="-33744"/>
                  <a:pt x="1970878" y="21811"/>
                  <a:pt x="2254565" y="0"/>
                </a:cubicBezTo>
                <a:cubicBezTo>
                  <a:pt x="2538252" y="-21811"/>
                  <a:pt x="2460769" y="5632"/>
                  <a:pt x="2615295" y="0"/>
                </a:cubicBezTo>
                <a:cubicBezTo>
                  <a:pt x="2769821" y="-5632"/>
                  <a:pt x="2981523" y="16321"/>
                  <a:pt x="3111299" y="0"/>
                </a:cubicBezTo>
                <a:cubicBezTo>
                  <a:pt x="3241075" y="-16321"/>
                  <a:pt x="3419095" y="21383"/>
                  <a:pt x="3607303" y="0"/>
                </a:cubicBezTo>
                <a:cubicBezTo>
                  <a:pt x="3795511" y="-21383"/>
                  <a:pt x="4031553" y="28123"/>
                  <a:pt x="4238582" y="0"/>
                </a:cubicBezTo>
                <a:cubicBezTo>
                  <a:pt x="4445611" y="-28123"/>
                  <a:pt x="4488011" y="6503"/>
                  <a:pt x="4666949" y="0"/>
                </a:cubicBezTo>
                <a:cubicBezTo>
                  <a:pt x="4845887" y="-6503"/>
                  <a:pt x="5016352" y="2954"/>
                  <a:pt x="5162953" y="0"/>
                </a:cubicBezTo>
                <a:cubicBezTo>
                  <a:pt x="5309554" y="-2954"/>
                  <a:pt x="5533093" y="23138"/>
                  <a:pt x="5726594" y="0"/>
                </a:cubicBezTo>
                <a:cubicBezTo>
                  <a:pt x="5920095" y="-23138"/>
                  <a:pt x="6061486" y="47356"/>
                  <a:pt x="6222598" y="0"/>
                </a:cubicBezTo>
                <a:cubicBezTo>
                  <a:pt x="6383710" y="-47356"/>
                  <a:pt x="6528171" y="3164"/>
                  <a:pt x="6763694" y="0"/>
                </a:cubicBezTo>
                <a:cubicBezTo>
                  <a:pt x="6815799" y="202799"/>
                  <a:pt x="6730250" y="322373"/>
                  <a:pt x="6763694" y="441503"/>
                </a:cubicBezTo>
                <a:cubicBezTo>
                  <a:pt x="6797138" y="560633"/>
                  <a:pt x="6753244" y="705224"/>
                  <a:pt x="6763694" y="912116"/>
                </a:cubicBezTo>
                <a:cubicBezTo>
                  <a:pt x="6774144" y="1119008"/>
                  <a:pt x="6708667" y="1301049"/>
                  <a:pt x="6763694" y="1455504"/>
                </a:cubicBezTo>
                <a:cubicBezTo>
                  <a:pt x="6619324" y="1496701"/>
                  <a:pt x="6528143" y="1414863"/>
                  <a:pt x="6335327" y="1455504"/>
                </a:cubicBezTo>
                <a:cubicBezTo>
                  <a:pt x="6142511" y="1496145"/>
                  <a:pt x="6057000" y="1448985"/>
                  <a:pt x="5974596" y="1455504"/>
                </a:cubicBezTo>
                <a:cubicBezTo>
                  <a:pt x="5892192" y="1462023"/>
                  <a:pt x="5558205" y="1428069"/>
                  <a:pt x="5343318" y="1455504"/>
                </a:cubicBezTo>
                <a:cubicBezTo>
                  <a:pt x="5128431" y="1482939"/>
                  <a:pt x="5085228" y="1450692"/>
                  <a:pt x="4982588" y="1455504"/>
                </a:cubicBezTo>
                <a:cubicBezTo>
                  <a:pt x="4879948" y="1460316"/>
                  <a:pt x="4627858" y="1440861"/>
                  <a:pt x="4283673" y="1455504"/>
                </a:cubicBezTo>
                <a:cubicBezTo>
                  <a:pt x="3939489" y="1470147"/>
                  <a:pt x="3979940" y="1452251"/>
                  <a:pt x="3855306" y="1455504"/>
                </a:cubicBezTo>
                <a:cubicBezTo>
                  <a:pt x="3730672" y="1458757"/>
                  <a:pt x="3379366" y="1374517"/>
                  <a:pt x="3156391" y="1455504"/>
                </a:cubicBezTo>
                <a:cubicBezTo>
                  <a:pt x="2933417" y="1536491"/>
                  <a:pt x="2820080" y="1415503"/>
                  <a:pt x="2592749" y="1455504"/>
                </a:cubicBezTo>
                <a:cubicBezTo>
                  <a:pt x="2365418" y="1495505"/>
                  <a:pt x="2275707" y="1448577"/>
                  <a:pt x="2164382" y="1455504"/>
                </a:cubicBezTo>
                <a:cubicBezTo>
                  <a:pt x="2053057" y="1462431"/>
                  <a:pt x="1782106" y="1442215"/>
                  <a:pt x="1600741" y="1455504"/>
                </a:cubicBezTo>
                <a:cubicBezTo>
                  <a:pt x="1419376" y="1468793"/>
                  <a:pt x="1206344" y="1418459"/>
                  <a:pt x="1104737" y="1455504"/>
                </a:cubicBezTo>
                <a:cubicBezTo>
                  <a:pt x="1003130" y="1492549"/>
                  <a:pt x="797910" y="1422024"/>
                  <a:pt x="676369" y="1455504"/>
                </a:cubicBezTo>
                <a:cubicBezTo>
                  <a:pt x="554828" y="1488984"/>
                  <a:pt x="166614" y="1453898"/>
                  <a:pt x="0" y="1455504"/>
                </a:cubicBezTo>
                <a:cubicBezTo>
                  <a:pt x="-34131" y="1289154"/>
                  <a:pt x="57250" y="1083406"/>
                  <a:pt x="0" y="970336"/>
                </a:cubicBezTo>
                <a:cubicBezTo>
                  <a:pt x="-57250" y="857266"/>
                  <a:pt x="50316" y="689592"/>
                  <a:pt x="0" y="528833"/>
                </a:cubicBezTo>
                <a:cubicBezTo>
                  <a:pt x="-50316" y="368074"/>
                  <a:pt x="48782" y="166670"/>
                  <a:pt x="0" y="0"/>
                </a:cubicBezTo>
                <a:close/>
              </a:path>
              <a:path w="6763694" h="1455504" stroke="0" extrusionOk="0">
                <a:moveTo>
                  <a:pt x="0" y="0"/>
                </a:moveTo>
                <a:cubicBezTo>
                  <a:pt x="279244" y="-64432"/>
                  <a:pt x="312846" y="47311"/>
                  <a:pt x="563641" y="0"/>
                </a:cubicBezTo>
                <a:cubicBezTo>
                  <a:pt x="814436" y="-47311"/>
                  <a:pt x="1018134" y="72968"/>
                  <a:pt x="1194919" y="0"/>
                </a:cubicBezTo>
                <a:cubicBezTo>
                  <a:pt x="1371704" y="-72968"/>
                  <a:pt x="1558691" y="27117"/>
                  <a:pt x="1758560" y="0"/>
                </a:cubicBezTo>
                <a:cubicBezTo>
                  <a:pt x="1958429" y="-27117"/>
                  <a:pt x="2114169" y="17734"/>
                  <a:pt x="2322202" y="0"/>
                </a:cubicBezTo>
                <a:cubicBezTo>
                  <a:pt x="2530235" y="-17734"/>
                  <a:pt x="2657156" y="54250"/>
                  <a:pt x="2818206" y="0"/>
                </a:cubicBezTo>
                <a:cubicBezTo>
                  <a:pt x="2979256" y="-54250"/>
                  <a:pt x="3167668" y="33102"/>
                  <a:pt x="3449484" y="0"/>
                </a:cubicBezTo>
                <a:cubicBezTo>
                  <a:pt x="3731300" y="-33102"/>
                  <a:pt x="3681256" y="23287"/>
                  <a:pt x="3877851" y="0"/>
                </a:cubicBezTo>
                <a:cubicBezTo>
                  <a:pt x="4074446" y="-23287"/>
                  <a:pt x="4272221" y="63867"/>
                  <a:pt x="4509129" y="0"/>
                </a:cubicBezTo>
                <a:cubicBezTo>
                  <a:pt x="4746037" y="-63867"/>
                  <a:pt x="4750954" y="8928"/>
                  <a:pt x="4869860" y="0"/>
                </a:cubicBezTo>
                <a:cubicBezTo>
                  <a:pt x="4988766" y="-8928"/>
                  <a:pt x="5191575" y="8666"/>
                  <a:pt x="5433501" y="0"/>
                </a:cubicBezTo>
                <a:cubicBezTo>
                  <a:pt x="5675427" y="-8666"/>
                  <a:pt x="5655794" y="20936"/>
                  <a:pt x="5794231" y="0"/>
                </a:cubicBezTo>
                <a:cubicBezTo>
                  <a:pt x="5932668" y="-20936"/>
                  <a:pt x="6075436" y="13840"/>
                  <a:pt x="6154962" y="0"/>
                </a:cubicBezTo>
                <a:cubicBezTo>
                  <a:pt x="6234488" y="-13840"/>
                  <a:pt x="6574210" y="29040"/>
                  <a:pt x="6763694" y="0"/>
                </a:cubicBezTo>
                <a:cubicBezTo>
                  <a:pt x="6797090" y="191344"/>
                  <a:pt x="6758418" y="293482"/>
                  <a:pt x="6763694" y="514278"/>
                </a:cubicBezTo>
                <a:cubicBezTo>
                  <a:pt x="6768970" y="735074"/>
                  <a:pt x="6723549" y="785104"/>
                  <a:pt x="6763694" y="999446"/>
                </a:cubicBezTo>
                <a:cubicBezTo>
                  <a:pt x="6803839" y="1213788"/>
                  <a:pt x="6753415" y="1270489"/>
                  <a:pt x="6763694" y="1455504"/>
                </a:cubicBezTo>
                <a:cubicBezTo>
                  <a:pt x="6499784" y="1519662"/>
                  <a:pt x="6286137" y="1381533"/>
                  <a:pt x="6132416" y="1455504"/>
                </a:cubicBezTo>
                <a:cubicBezTo>
                  <a:pt x="5978695" y="1529475"/>
                  <a:pt x="5785881" y="1433163"/>
                  <a:pt x="5568775" y="1455504"/>
                </a:cubicBezTo>
                <a:cubicBezTo>
                  <a:pt x="5351669" y="1477845"/>
                  <a:pt x="5361242" y="1453055"/>
                  <a:pt x="5208044" y="1455504"/>
                </a:cubicBezTo>
                <a:cubicBezTo>
                  <a:pt x="5054846" y="1457953"/>
                  <a:pt x="4864848" y="1412422"/>
                  <a:pt x="4644403" y="1455504"/>
                </a:cubicBezTo>
                <a:cubicBezTo>
                  <a:pt x="4423958" y="1498586"/>
                  <a:pt x="4301105" y="1398151"/>
                  <a:pt x="4148399" y="1455504"/>
                </a:cubicBezTo>
                <a:cubicBezTo>
                  <a:pt x="3995693" y="1512857"/>
                  <a:pt x="3810861" y="1429353"/>
                  <a:pt x="3584758" y="1455504"/>
                </a:cubicBezTo>
                <a:cubicBezTo>
                  <a:pt x="3358655" y="1481655"/>
                  <a:pt x="3298545" y="1397280"/>
                  <a:pt x="3021117" y="1455504"/>
                </a:cubicBezTo>
                <a:cubicBezTo>
                  <a:pt x="2743689" y="1513728"/>
                  <a:pt x="2604795" y="1388402"/>
                  <a:pt x="2389839" y="1455504"/>
                </a:cubicBezTo>
                <a:cubicBezTo>
                  <a:pt x="2174883" y="1522606"/>
                  <a:pt x="1945106" y="1394511"/>
                  <a:pt x="1758560" y="1455504"/>
                </a:cubicBezTo>
                <a:cubicBezTo>
                  <a:pt x="1572014" y="1516497"/>
                  <a:pt x="1417894" y="1410875"/>
                  <a:pt x="1330193" y="1455504"/>
                </a:cubicBezTo>
                <a:cubicBezTo>
                  <a:pt x="1242492" y="1500133"/>
                  <a:pt x="1102948" y="1421531"/>
                  <a:pt x="901826" y="1455504"/>
                </a:cubicBezTo>
                <a:cubicBezTo>
                  <a:pt x="700704" y="1489477"/>
                  <a:pt x="336909" y="1376917"/>
                  <a:pt x="0" y="1455504"/>
                </a:cubicBezTo>
                <a:cubicBezTo>
                  <a:pt x="-2715" y="1351881"/>
                  <a:pt x="9510" y="1090408"/>
                  <a:pt x="0" y="970336"/>
                </a:cubicBezTo>
                <a:cubicBezTo>
                  <a:pt x="-9510" y="850264"/>
                  <a:pt x="953" y="643177"/>
                  <a:pt x="0" y="470613"/>
                </a:cubicBezTo>
                <a:cubicBezTo>
                  <a:pt x="-953" y="298049"/>
                  <a:pt x="40570" y="192608"/>
                  <a:pt x="0" y="0"/>
                </a:cubicBezTo>
                <a:close/>
              </a:path>
            </a:pathLst>
          </a:custGeom>
          <a:ln w="38100">
            <a:solidFill>
              <a:schemeClr val="tx1">
                <a:lumMod val="65000"/>
                <a:lumOff val="35000"/>
              </a:schemeClr>
            </a:solidFill>
            <a:extLst>
              <a:ext uri="{C807C97D-BFC1-408E-A445-0C87EB9F89A2}">
                <ask:lineSketchStyleProps xmlns:ask="http://schemas.microsoft.com/office/drawing/2018/sketchyshapes" sd="65141622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12" name="Рисунок 11" descr="Изображение выглядит как человек, Человеческое лицо, одежда, Модный аксессуар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37AF7294-2528-54F2-D269-950B3EF4E6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95" r="6581"/>
          <a:stretch/>
        </p:blipFill>
        <p:spPr>
          <a:xfrm>
            <a:off x="7899997" y="1406769"/>
            <a:ext cx="6730403" cy="682283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695859" y="1359515"/>
            <a:ext cx="34554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>
                <a:solidFill>
                  <a:srgbClr val="000000"/>
                </a:solidFill>
                <a:highlight>
                  <a:srgbClr val="C0C0C0"/>
                </a:highligh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Блок </a:t>
            </a:r>
            <a:r>
              <a:rPr lang="en-US" sz="4450" b="1" dirty="0" err="1">
                <a:solidFill>
                  <a:srgbClr val="000000"/>
                </a:solidFill>
                <a:highlight>
                  <a:srgbClr val="C0C0C0"/>
                </a:highligh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курьера</a:t>
            </a:r>
            <a:endParaRPr lang="en-US" sz="4450" dirty="0">
              <a:highlight>
                <a:srgbClr val="C0C0C0"/>
              </a:highlight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177824" y="26884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Функции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177824" y="317884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Просмотр проектов и назначенных заказов без возможности редактирования.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177824" y="44361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Ограничения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77824" y="492656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Отсутствуют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функции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создания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проектов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экспорта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и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распределения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заказов</a:t>
            </a:r>
            <a:endParaRPr lang="en-US" sz="1750" dirty="0"/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8C66A5AB-C843-95E6-B2F6-620498081087}"/>
              </a:ext>
            </a:extLst>
          </p:cNvPr>
          <p:cNvSpPr/>
          <p:nvPr/>
        </p:nvSpPr>
        <p:spPr>
          <a:xfrm>
            <a:off x="1695859" y="2765881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">
            <a:extLst>
              <a:ext uri="{FF2B5EF4-FFF2-40B4-BE49-F238E27FC236}">
                <a16:creationId xmlns:a16="http://schemas.microsoft.com/office/drawing/2014/main" id="{C88A17B6-C4A9-807A-C5F9-806B36951E2B}"/>
              </a:ext>
            </a:extLst>
          </p:cNvPr>
          <p:cNvSpPr/>
          <p:nvPr/>
        </p:nvSpPr>
        <p:spPr>
          <a:xfrm>
            <a:off x="1695859" y="4513599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70607"/>
            <a:ext cx="58704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Технологии backend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1" y="345424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Flask, Flask-RESTful, Flask-Login, requests  для backend и API</a:t>
            </a:r>
          </a:p>
        </p:txBody>
      </p:sp>
      <p:sp>
        <p:nvSpPr>
          <p:cNvPr id="5" name="Text 2"/>
          <p:cNvSpPr/>
          <p:nvPr/>
        </p:nvSpPr>
        <p:spPr>
          <a:xfrm>
            <a:off x="793791" y="389643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Werkzeug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создания паролей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1" y="43386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SQLAlchemy и сериализация в JSON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1" y="47808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pandas для работы с xls-файлами</a:t>
            </a:r>
            <a:endParaRPr lang="en-US" sz="175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A7F0ED94-624C-4AEB-86D2-666CD75D6677}"/>
              </a:ext>
            </a:extLst>
          </p:cNvPr>
          <p:cNvSpPr/>
          <p:nvPr/>
        </p:nvSpPr>
        <p:spPr>
          <a:xfrm>
            <a:off x="793790" y="52230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NumPy,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NetworkX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Scipy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кластеризация</a:t>
            </a: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73712"/>
            <a:ext cx="68093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Внешние ресурсы и API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2265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2005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Bootstrap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9093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Фронтенд стилизация и адаптивный дизайн.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12265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20051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Яндекс карты геокодер API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404526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Определение координат по адресам.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2470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302568"/>
            <a:ext cx="39662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Яндекс карты javascript API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929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Интерактивная карта с точками заказов и курьеров.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439186" y="310452"/>
            <a:ext cx="57520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dirty="0"/>
              <a:t>Перспективы развития</a:t>
            </a:r>
          </a:p>
        </p:txBody>
      </p:sp>
      <p:sp>
        <p:nvSpPr>
          <p:cNvPr id="4" name="Shape 1"/>
          <p:cNvSpPr/>
          <p:nvPr/>
        </p:nvSpPr>
        <p:spPr>
          <a:xfrm>
            <a:off x="1999592" y="15260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2736708" y="1603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200" b="1" dirty="0">
                <a:solidFill>
                  <a:srgbClr val="272525"/>
                </a:solidFill>
                <a:ea typeface="Inter Bold" pitchFamily="34" charset="-122"/>
              </a:rPr>
              <a:t>Улучшение </a:t>
            </a: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API</a:t>
            </a:r>
          </a:p>
        </p:txBody>
      </p:sp>
      <p:sp>
        <p:nvSpPr>
          <p:cNvPr id="6" name="Text 3"/>
          <p:cNvSpPr/>
          <p:nvPr/>
        </p:nvSpPr>
        <p:spPr>
          <a:xfrm>
            <a:off x="2736708" y="209432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Интеграция более продвинутых систем генерации матриц расстояний (Яндекс 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API </a:t>
            </a: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Матрица расстояний)</a:t>
            </a:r>
          </a:p>
        </p:txBody>
      </p:sp>
      <p:sp>
        <p:nvSpPr>
          <p:cNvPr id="7" name="Shape 4"/>
          <p:cNvSpPr/>
          <p:nvPr/>
        </p:nvSpPr>
        <p:spPr>
          <a:xfrm>
            <a:off x="1999592" y="318332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736708" y="3261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ts val="2750"/>
              </a:lnSpc>
              <a:buNone/>
            </a:pPr>
            <a:r>
              <a:rPr lang="ru-RU" sz="2200" b="1" dirty="0">
                <a:solidFill>
                  <a:srgbClr val="272525"/>
                </a:solidFill>
                <a:ea typeface="Inter Bold" pitchFamily="34" charset="-122"/>
              </a:rPr>
              <a:t>Коллективная работа</a:t>
            </a:r>
            <a:endParaRPr lang="en-US" sz="2200" b="1" dirty="0">
              <a:solidFill>
                <a:srgbClr val="272525"/>
              </a:solidFill>
              <a:ea typeface="Inter Bold" pitchFamily="34" charset="-122"/>
            </a:endParaRPr>
          </a:p>
        </p:txBody>
      </p:sp>
      <p:sp>
        <p:nvSpPr>
          <p:cNvPr id="9" name="Text 6"/>
          <p:cNvSpPr/>
          <p:nvPr/>
        </p:nvSpPr>
        <p:spPr>
          <a:xfrm>
            <a:off x="2736708" y="375161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/>
              <a:t>Возможность совместной работы над проектом в реальном времени.  Коллективный доступ логистов</a:t>
            </a:r>
            <a:endParaRPr lang="en-US" sz="1750" dirty="0"/>
          </a:p>
        </p:txBody>
      </p:sp>
      <p:sp>
        <p:nvSpPr>
          <p:cNvPr id="10" name="Shape 1">
            <a:extLst>
              <a:ext uri="{FF2B5EF4-FFF2-40B4-BE49-F238E27FC236}">
                <a16:creationId xmlns:a16="http://schemas.microsoft.com/office/drawing/2014/main" id="{6C0A2225-C05D-4105-BDB5-8A5A15B55284}"/>
              </a:ext>
            </a:extLst>
          </p:cNvPr>
          <p:cNvSpPr/>
          <p:nvPr/>
        </p:nvSpPr>
        <p:spPr>
          <a:xfrm>
            <a:off x="1999592" y="630929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07F8D71B-CACD-495D-98A1-9F534A12BF7E}"/>
              </a:ext>
            </a:extLst>
          </p:cNvPr>
          <p:cNvSpPr/>
          <p:nvPr/>
        </p:nvSpPr>
        <p:spPr>
          <a:xfrm>
            <a:off x="2736708" y="6387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200" b="1" dirty="0">
                <a:solidFill>
                  <a:srgbClr val="272525"/>
                </a:solidFill>
                <a:ea typeface="Inter Bold" pitchFamily="34" charset="-122"/>
              </a:rPr>
              <a:t>Контроль за курьерами</a:t>
            </a:r>
            <a:endParaRPr lang="en-US" sz="2200" b="1" dirty="0">
              <a:solidFill>
                <a:srgbClr val="272525"/>
              </a:solidFill>
              <a:ea typeface="Inter Bold" pitchFamily="34" charset="-122"/>
            </a:endParaRPr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D014CBEB-243A-43BE-B9B0-2DCB7F073D43}"/>
              </a:ext>
            </a:extLst>
          </p:cNvPr>
          <p:cNvSpPr/>
          <p:nvPr/>
        </p:nvSpPr>
        <p:spPr>
          <a:xfrm>
            <a:off x="2736708" y="687758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Отслеживание курьеров в реальном времени. Оптимизация их маршрутов и поддержка.</a:t>
            </a:r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744178E8-211C-4A94-A2E5-859B98F59159}"/>
              </a:ext>
            </a:extLst>
          </p:cNvPr>
          <p:cNvSpPr/>
          <p:nvPr/>
        </p:nvSpPr>
        <p:spPr>
          <a:xfrm>
            <a:off x="1999592" y="484739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2F8CF026-D14F-4AED-A995-DC5CDF4393E3}"/>
              </a:ext>
            </a:extLst>
          </p:cNvPr>
          <p:cNvSpPr/>
          <p:nvPr/>
        </p:nvSpPr>
        <p:spPr>
          <a:xfrm>
            <a:off x="2736708" y="49252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200" b="1" dirty="0">
                <a:solidFill>
                  <a:srgbClr val="272525"/>
                </a:solidFill>
                <a:ea typeface="Inter Bold" pitchFamily="34" charset="-122"/>
              </a:rPr>
              <a:t>Расчет маршрутов</a:t>
            </a:r>
            <a:endParaRPr lang="en-US" sz="2200" b="1" dirty="0">
              <a:solidFill>
                <a:srgbClr val="272525"/>
              </a:solidFill>
              <a:ea typeface="Inter Bold" pitchFamily="34" charset="-122"/>
            </a:endParaRPr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59B25DCC-3A89-4C31-990F-10D1FCDE4CC8}"/>
              </a:ext>
            </a:extLst>
          </p:cNvPr>
          <p:cNvSpPr/>
          <p:nvPr/>
        </p:nvSpPr>
        <p:spPr>
          <a:xfrm>
            <a:off x="2736708" y="541568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Автоматический расчет оптимальных маршрутов для курьеров</a:t>
            </a:r>
          </a:p>
        </p:txBody>
      </p:sp>
      <p:pic>
        <p:nvPicPr>
          <p:cNvPr id="2" name="Рисунок 1" descr="Изображение выглядит как одежда, обувь, человек, Контейнер для отходов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0D37D940-3148-7375-E52D-132A2BBB142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5672" r="22545"/>
          <a:stretch/>
        </p:blipFill>
        <p:spPr>
          <a:xfrm>
            <a:off x="10436145" y="250209"/>
            <a:ext cx="4194256" cy="777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694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223</Words>
  <Application>Microsoft Office PowerPoint</Application>
  <PresentationFormat>Произвольный</PresentationFormat>
  <Paragraphs>54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Cascadia Mono ExtraLight</vt:lpstr>
      <vt:lpstr>Cascadia Mono SemiBold</vt:lpstr>
      <vt:lpstr>Inter</vt:lpstr>
      <vt:lpstr>Inter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shakie ⠀</cp:lastModifiedBy>
  <cp:revision>11</cp:revision>
  <dcterms:created xsi:type="dcterms:W3CDTF">2025-05-12T16:17:53Z</dcterms:created>
  <dcterms:modified xsi:type="dcterms:W3CDTF">2025-05-13T13:58:06Z</dcterms:modified>
</cp:coreProperties>
</file>